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0"/>
  </p:notesMasterIdLst>
  <p:sldIdLst>
    <p:sldId id="259" r:id="rId5"/>
    <p:sldId id="256" r:id="rId6"/>
    <p:sldId id="260" r:id="rId7"/>
    <p:sldId id="257" r:id="rId8"/>
    <p:sldId id="266" r:id="rId9"/>
    <p:sldId id="267" r:id="rId10"/>
    <p:sldId id="268" r:id="rId11"/>
    <p:sldId id="269" r:id="rId12"/>
    <p:sldId id="270" r:id="rId13"/>
    <p:sldId id="272" r:id="rId14"/>
    <p:sldId id="274" r:id="rId15"/>
    <p:sldId id="271" r:id="rId16"/>
    <p:sldId id="273" r:id="rId17"/>
    <p:sldId id="275" r:id="rId18"/>
    <p:sldId id="264" r:id="rId19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79397" autoAdjust="0"/>
  </p:normalViewPr>
  <p:slideViewPr>
    <p:cSldViewPr snapToGrid="0" showGuides="1">
      <p:cViewPr varScale="1">
        <p:scale>
          <a:sx n="60" d="100"/>
          <a:sy n="60" d="100"/>
        </p:scale>
        <p:origin x="876" y="7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8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555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3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6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1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19/06 at 13:50-14:10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42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go on vacation together but … we also need to get to Serbia for a wedding</a:t>
            </a:r>
          </a:p>
          <a:p>
            <a:endParaRPr lang="en-GB" dirty="0"/>
          </a:p>
          <a:p>
            <a:r>
              <a:rPr lang="en-GB" dirty="0"/>
              <a:t>And so we decided that we should combine both these objectives by traveling by train to Serbia – but stopping in several cities throughout Europe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brings us to Interrail. This is a service that allows you to take any train in Europe with 1 interrail pass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passes are accepted in 33 European countries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can choose between several different types of passes: x travel-days to spend within one or two months (note only 4, 5, 7, 10, 15-day options are available)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But this left us with many questions to ponder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many travel-days should we choose?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Which cities do we want to visit?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long should we stay for in those cities?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Do deal with this uncertainty, and to be assured we make the optimal travel plans. We decided to formalize our problem and mathematically optimize our vacation!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7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3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graph of cities in Europe connected through railways and weighted according to travel time</a:t>
            </a:r>
          </a:p>
          <a:p>
            <a:endParaRPr lang="en-GB" dirty="0"/>
          </a:p>
          <a:p>
            <a:r>
              <a:rPr lang="en-GB" b="1" dirty="0"/>
              <a:t>Objectives</a:t>
            </a:r>
          </a:p>
          <a:p>
            <a:r>
              <a:rPr lang="en-GB" dirty="0"/>
              <a:t>t4ret</a:t>
            </a:r>
          </a:p>
          <a:p>
            <a:endParaRPr lang="en-GB" dirty="0"/>
          </a:p>
          <a:p>
            <a:r>
              <a:rPr lang="en-GB" b="1" dirty="0"/>
              <a:t>Constraints</a:t>
            </a:r>
          </a:p>
          <a:p>
            <a:r>
              <a:rPr lang="en-GB" b="0" dirty="0" err="1"/>
              <a:t>trete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8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–m </a:t>
            </a:r>
            <a:r>
              <a:rPr lang="en-GB" dirty="0" err="1"/>
              <a:t>http.server</a:t>
            </a:r>
            <a:r>
              <a:rPr lang="en-GB" dirty="0"/>
              <a:t> --</a:t>
            </a:r>
            <a:r>
              <a:rPr lang="en-GB" dirty="0" err="1"/>
              <a:t>cgi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0839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8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6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26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14/06/2024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14/06/2024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14/06/2024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14-6-2024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956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14-6-2024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09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14/06/2024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hyperlink" Target="https://twitter.com/ugent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brute force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2000 simple paths (visiting nodes no more than once)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For each path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cities with highest score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Check if path is feasible (within time-restriction)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Add path to set</a:t>
                </a:r>
              </a:p>
              <a:p>
                <a:pPr lvl="1"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5 highest scoring paths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blipFill>
                <a:blip r:embed="rId3"/>
                <a:stretch>
                  <a:fillRect l="-767" t="-21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0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brute force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8D71-02BC-CBC6-99C6-4D96A1AF0867}"/>
              </a:ext>
            </a:extLst>
          </p:cNvPr>
          <p:cNvSpPr txBox="1"/>
          <p:nvPr/>
        </p:nvSpPr>
        <p:spPr>
          <a:xfrm>
            <a:off x="1028700" y="1428750"/>
            <a:ext cx="716280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Advantages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ym typeface="Wingdings" panose="05000000000000000000" pitchFamily="2" charset="2"/>
              </a:rPr>
              <a:t>points</a:t>
            </a:r>
          </a:p>
          <a:p>
            <a:pPr marL="1107384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DEEFD-8D65-A684-50E8-6708150FF6E8}"/>
              </a:ext>
            </a:extLst>
          </p:cNvPr>
          <p:cNvSpPr txBox="1"/>
          <p:nvPr/>
        </p:nvSpPr>
        <p:spPr>
          <a:xfrm>
            <a:off x="8782050" y="1428750"/>
            <a:ext cx="716280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Disadvantages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ym typeface="Wingdings" panose="05000000000000000000" pitchFamily="2" charset="2"/>
              </a:rPr>
              <a:t>points</a:t>
            </a:r>
          </a:p>
          <a:p>
            <a:pPr marL="1107384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0915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2</a:t>
            </a:r>
            <a:br>
              <a:rPr lang="en-GB" cap="none" dirty="0"/>
            </a:br>
            <a:r>
              <a:rPr lang="en-GB" cap="none" dirty="0"/>
              <a:t>Simulated annealing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9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651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initial path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b="0" dirty="0">
                    <a:sym typeface="Wingdings" panose="05000000000000000000" pitchFamily="2" charset="2"/>
                  </a:rPr>
                  <a:t>While te</a:t>
                </a:r>
                <a:r>
                  <a:rPr lang="en-US" sz="2500" dirty="0">
                    <a:sym typeface="Wingdings" panose="05000000000000000000" pitchFamily="2" charset="2"/>
                  </a:rPr>
                  <a:t>mperature is &gt; </a:t>
                </a:r>
                <a:r>
                  <a:rPr lang="en-US" sz="2500" dirty="0" err="1">
                    <a:sym typeface="Wingdings" panose="05000000000000000000" pitchFamily="2" charset="2"/>
                  </a:rPr>
                  <a:t>Tmin</a:t>
                </a:r>
                <a:endParaRPr lang="en-US" sz="25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Repeat N times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Get neighbor paths (swapping cities)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If score(neighbor path) &gt; score(best path)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 accept new best path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Else accept with temperature-dependent probability 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Temperature *= cooling rate</a:t>
                </a:r>
              </a:p>
              <a:p>
                <a:pPr>
                  <a:lnSpc>
                    <a:spcPct val="120000"/>
                  </a:lnSpc>
                </a:pP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best path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6513258"/>
              </a:xfrm>
              <a:prstGeom prst="rect">
                <a:avLst/>
              </a:prstGeom>
              <a:blipFill>
                <a:blip r:embed="rId3"/>
                <a:stretch>
                  <a:fillRect l="-767" t="-187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946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8D71-02BC-CBC6-99C6-4D96A1AF0867}"/>
              </a:ext>
            </a:extLst>
          </p:cNvPr>
          <p:cNvSpPr txBox="1"/>
          <p:nvPr/>
        </p:nvSpPr>
        <p:spPr>
          <a:xfrm>
            <a:off x="1028700" y="1428750"/>
            <a:ext cx="716280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Advantages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ym typeface="Wingdings" panose="05000000000000000000" pitchFamily="2" charset="2"/>
              </a:rPr>
              <a:t>points</a:t>
            </a:r>
          </a:p>
          <a:p>
            <a:pPr marL="1107384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DEEFD-8D65-A684-50E8-6708150FF6E8}"/>
              </a:ext>
            </a:extLst>
          </p:cNvPr>
          <p:cNvSpPr txBox="1"/>
          <p:nvPr/>
        </p:nvSpPr>
        <p:spPr>
          <a:xfrm>
            <a:off x="8782050" y="1428750"/>
            <a:ext cx="7162800" cy="14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Disadvantages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sym typeface="Wingdings" panose="05000000000000000000" pitchFamily="2" charset="2"/>
              </a:rPr>
              <a:t>points</a:t>
            </a:r>
          </a:p>
          <a:p>
            <a:pPr marL="1107384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4867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Robbe Claeys &amp; Jovana </a:t>
            </a:r>
            <a:r>
              <a:rPr lang="en-GB" sz="3500" dirty="0" err="1"/>
              <a:t>Filipovic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D8855CE0-DA1E-47E6-9AFE-EA2A510D6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0788195-BE0F-443B-A2BC-32526DC61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  <p:pic>
        <p:nvPicPr>
          <p:cNvPr id="3" name="Picture Placeholder 27">
            <a:hlinkClick r:id="rId5"/>
            <a:extLst>
              <a:ext uri="{FF2B5EF4-FFF2-40B4-BE49-F238E27FC236}">
                <a16:creationId xmlns:a16="http://schemas.microsoft.com/office/drawing/2014/main" id="{B43B96B5-64D3-0B01-64BE-8A9A9A013AA1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0" b="220"/>
          <a:stretch>
            <a:fillRect/>
          </a:stretch>
        </p:blipFill>
        <p:spPr>
          <a:xfrm>
            <a:off x="8706929" y="3669791"/>
            <a:ext cx="280417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STMO P</a:t>
            </a:r>
            <a:r>
              <a:rPr lang="nl-NL" cap="none" dirty="0"/>
              <a:t>roject</a:t>
            </a:r>
            <a:r>
              <a:rPr lang="nl-NL" dirty="0"/>
              <a:t>: </a:t>
            </a:r>
            <a:r>
              <a:rPr lang="nl-NL" dirty="0" err="1"/>
              <a:t>I</a:t>
            </a:r>
            <a:r>
              <a:rPr lang="nl-NL" cap="none" dirty="0" err="1"/>
              <a:t>nter</a:t>
            </a:r>
            <a:r>
              <a:rPr lang="nl-NL" dirty="0" err="1"/>
              <a:t>w</a:t>
            </a:r>
            <a:r>
              <a:rPr lang="nl-NL" cap="none" dirty="0" err="1"/>
              <a:t>ay</a:t>
            </a:r>
            <a:endParaRPr lang="nl-NL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Robbe Claeys &amp; </a:t>
            </a:r>
            <a:r>
              <a:rPr lang="nl-NL" dirty="0" err="1"/>
              <a:t>Jovana</a:t>
            </a:r>
            <a:r>
              <a:rPr lang="nl-NL" dirty="0"/>
              <a:t> </a:t>
            </a:r>
            <a:r>
              <a:rPr lang="nl-NL" dirty="0" err="1"/>
              <a:t>Filipovic</a:t>
            </a:r>
            <a:r>
              <a:rPr lang="nl-NL" dirty="0"/>
              <a:t>	19/06/2024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B999A-54AF-D6D2-F81C-9EB77E5E562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7" b="29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stained Code and Community Development for NetworkX - Chan Zuckerberg ...">
            <a:extLst>
              <a:ext uri="{FF2B5EF4-FFF2-40B4-BE49-F238E27FC236}">
                <a16:creationId xmlns:a16="http://schemas.microsoft.com/office/drawing/2014/main" id="{2F8EED07-B773-B431-4A1A-12039C81E62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b="3947"/>
          <a:stretch>
            <a:fillRect/>
          </a:stretch>
        </p:blipFill>
        <p:spPr bwMode="auto">
          <a:xfrm>
            <a:off x="5713413" y="8366125"/>
            <a:ext cx="4506912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Getting to Serbia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C168E-F1AE-8548-FA6E-5B31BA8A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25000" r="13640" b="6908"/>
          <a:stretch/>
        </p:blipFill>
        <p:spPr bwMode="auto">
          <a:xfrm>
            <a:off x="4539915" y="1379621"/>
            <a:ext cx="9304421" cy="66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E8D15-D99C-2226-0C9C-16A5536CA542}"/>
              </a:ext>
            </a:extLst>
          </p:cNvPr>
          <p:cNvCxnSpPr>
            <a:cxnSpLocks/>
          </p:cNvCxnSpPr>
          <p:nvPr/>
        </p:nvCxnSpPr>
        <p:spPr>
          <a:xfrm flipH="1">
            <a:off x="9769642" y="2037347"/>
            <a:ext cx="4299284" cy="405865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78D4D67-4C89-19FD-0FE6-A2E02613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7" t="12408" b="18979"/>
          <a:stretch/>
        </p:blipFill>
        <p:spPr>
          <a:xfrm>
            <a:off x="737937" y="1379621"/>
            <a:ext cx="3240549" cy="50211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43CD36-8467-74BE-8DAF-F9C5B47D1ECA}"/>
              </a:ext>
            </a:extLst>
          </p:cNvPr>
          <p:cNvCxnSpPr>
            <a:cxnSpLocks/>
          </p:cNvCxnSpPr>
          <p:nvPr/>
        </p:nvCxnSpPr>
        <p:spPr>
          <a:xfrm>
            <a:off x="4090737" y="3641558"/>
            <a:ext cx="3160295" cy="930442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C1E5D60-9D7F-8F3B-D515-0CFA3C4B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49474" flipH="1">
            <a:off x="7315202" y="4576427"/>
            <a:ext cx="2549952" cy="1476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8B2133-E8B6-0FFD-3678-5D74812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0" t="15625" r="7978" b="14967"/>
          <a:stretch/>
        </p:blipFill>
        <p:spPr bwMode="auto">
          <a:xfrm>
            <a:off x="14229347" y="427528"/>
            <a:ext cx="2695073" cy="3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6D0CA-816A-BCA6-17DE-0870ACC23EAF}"/>
              </a:ext>
            </a:extLst>
          </p:cNvPr>
          <p:cNvSpPr txBox="1"/>
          <p:nvPr/>
        </p:nvSpPr>
        <p:spPr>
          <a:xfrm>
            <a:off x="14662485" y="4010526"/>
            <a:ext cx="2037347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wedding</a:t>
            </a:r>
          </a:p>
          <a:p>
            <a:pPr algn="ctr">
              <a:lnSpc>
                <a:spcPct val="120000"/>
              </a:lnSpc>
            </a:pPr>
            <a:r>
              <a:rPr lang="en-US" sz="2500" dirty="0"/>
              <a:t>18/07</a:t>
            </a:r>
            <a:endParaRPr lang="en-NL" sz="2500" dirty="0"/>
          </a:p>
        </p:txBody>
      </p:sp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Interrail</a:t>
            </a:r>
            <a:r>
              <a:rPr lang="en-GB" dirty="0"/>
              <a:t>: </a:t>
            </a:r>
            <a:r>
              <a:rPr lang="en-GB" cap="none" dirty="0"/>
              <a:t>Unlimited EU train travel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17E8A-421C-86CE-6BEE-ADA9B950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3" t="28629" r="21696" b="8802"/>
          <a:stretch/>
        </p:blipFill>
        <p:spPr>
          <a:xfrm>
            <a:off x="8839198" y="1299411"/>
            <a:ext cx="6994359" cy="484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6056C-4AA4-C153-F1F5-22E057DDD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5" y="1304284"/>
            <a:ext cx="7354326" cy="557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4C548-998B-B694-2E41-2475CCB12FA5}"/>
              </a:ext>
            </a:extLst>
          </p:cNvPr>
          <p:cNvSpPr txBox="1"/>
          <p:nvPr/>
        </p:nvSpPr>
        <p:spPr>
          <a:xfrm>
            <a:off x="8742947" y="6320589"/>
            <a:ext cx="7555832" cy="235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many </a:t>
            </a:r>
            <a:r>
              <a:rPr lang="en-US" sz="2500" dirty="0" err="1"/>
              <a:t>traveldays</a:t>
            </a:r>
            <a:r>
              <a:rPr lang="en-US" sz="2500" dirty="0"/>
              <a:t>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Where should we stop?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long should we stay at each destination?</a:t>
            </a:r>
          </a:p>
          <a:p>
            <a:pPr algn="l">
              <a:lnSpc>
                <a:spcPct val="120000"/>
              </a:lnSpc>
            </a:pPr>
            <a:br>
              <a:rPr lang="en-US" sz="2500" dirty="0"/>
            </a:br>
            <a:r>
              <a:rPr lang="en-US" sz="2500" dirty="0"/>
              <a:t>So many questions?!?!</a:t>
            </a:r>
          </a:p>
        </p:txBody>
      </p:sp>
    </p:spTree>
    <p:extLst>
      <p:ext uri="{BB962C8B-B14F-4D97-AF65-F5344CB8AC3E}">
        <p14:creationId xmlns:p14="http://schemas.microsoft.com/office/powerpoint/2010/main" val="250905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28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FE8A-F012-44A4-E3A3-8AEDF8A4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65633"/>
            <a:ext cx="12423776" cy="94879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a graph problem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/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dirty="0"/>
                  <a:t>Graph of cities in Europe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where: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= set of cities with score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b="0" dirty="0"/>
                  <a:t> = railway connections with time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500" b="0" dirty="0"/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Objectives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Time-restricted path from </a:t>
                </a:r>
                <a:br>
                  <a:rPr lang="en-US" sz="2500" dirty="0"/>
                </a:br>
                <a:r>
                  <a:rPr lang="en-US" sz="2500" dirty="0"/>
                  <a:t>source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destination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endParaRPr lang="en-US" sz="25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Objective function: maximize</a:t>
                </a:r>
                <a:br>
                  <a:rPr lang="en-US" sz="2500" dirty="0"/>
                </a:br>
                <a:r>
                  <a:rPr lang="en-US" sz="2500" dirty="0"/>
                  <a:t>score gained on path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by visiting cities</a:t>
                </a:r>
              </a:p>
              <a:p>
                <a:pPr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500" b="1" dirty="0">
                    <a:sym typeface="Wingdings" panose="05000000000000000000" pitchFamily="2" charset="2"/>
                  </a:rPr>
                  <a:t>Constraints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Time to reach destination (12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Number of travel-days (5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Travel-time per day (9 hours)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blipFill>
                <a:blip r:embed="rId4"/>
                <a:stretch>
                  <a:fillRect l="-1590" t="-2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7D5B4B-0D03-AA3A-B260-BCF155D41910}"/>
              </a:ext>
            </a:extLst>
          </p:cNvPr>
          <p:cNvSpPr txBox="1"/>
          <p:nvPr/>
        </p:nvSpPr>
        <p:spPr>
          <a:xfrm>
            <a:off x="7639050" y="3505200"/>
            <a:ext cx="836295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dirty="0">
                <a:highlight>
                  <a:srgbClr val="FF0000"/>
                </a:highlight>
              </a:rPr>
              <a:t>Multi-objective</a:t>
            </a:r>
            <a:endParaRPr lang="en-NL" sz="9600" dirty="0"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85EFC-A7BB-1851-A904-E4DF0F9EB595}"/>
              </a:ext>
            </a:extLst>
          </p:cNvPr>
          <p:cNvSpPr txBox="1"/>
          <p:nvPr/>
        </p:nvSpPr>
        <p:spPr>
          <a:xfrm>
            <a:off x="7581900" y="6438900"/>
            <a:ext cx="876300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dirty="0">
                <a:highlight>
                  <a:srgbClr val="FF0000"/>
                </a:highlight>
              </a:rPr>
              <a:t>Multi-constraint</a:t>
            </a:r>
            <a:endParaRPr lang="en-NL" sz="96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65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DEMO!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1</a:t>
            </a:r>
            <a:br>
              <a:rPr lang="en-GB" cap="none" dirty="0"/>
            </a:br>
            <a:r>
              <a:rPr lang="en-GB" cap="none" dirty="0"/>
              <a:t>Brute force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92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W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2D8CA8"/>
      </a:accent1>
      <a:accent2>
        <a:srgbClr val="4298B1"/>
      </a:accent2>
      <a:accent3>
        <a:srgbClr val="57A3B9"/>
      </a:accent3>
      <a:accent4>
        <a:srgbClr val="6CAFC2"/>
      </a:accent4>
      <a:accent5>
        <a:srgbClr val="81BACB"/>
      </a:accent5>
      <a:accent6>
        <a:srgbClr val="96C6D4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78E66E57-0B34-4A8A-94DD-A4AC10F86964}" vid="{49F421C6-4CD1-4B08-86D8-1ED021642C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CDDE6FDD39540B59C06E78D3E63EA" ma:contentTypeVersion="6" ma:contentTypeDescription="Een nieuw document maken." ma:contentTypeScope="" ma:versionID="530f9a0d89d01fafaf9be59f9feafa61">
  <xsd:schema xmlns:xsd="http://www.w3.org/2001/XMLSchema" xmlns:xs="http://www.w3.org/2001/XMLSchema" xmlns:p="http://schemas.microsoft.com/office/2006/metadata/properties" xmlns:ns2="05784072-49b5-478c-80d8-0c47df73688e" xmlns:ns3="25c45f88-3d61-408a-8b3b-07ce035ac9ec" targetNamespace="http://schemas.microsoft.com/office/2006/metadata/properties" ma:root="true" ma:fieldsID="1ea47dee8691c6e23bbf035803c50253" ns2:_="" ns3:_="">
    <xsd:import namespace="05784072-49b5-478c-80d8-0c47df73688e"/>
    <xsd:import namespace="25c45f88-3d61-408a-8b3b-07ce035ac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4072-49b5-478c-80d8-0c47df73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45f88-3d61-408a-8b3b-07ce035ac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441D09-F5D6-4750-A2FD-E640A39025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CAAF2-DCA9-4F85-9335-62836C64AB2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350B0AE-3CD7-4060-8188-4D50DA071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784072-49b5-478c-80d8-0c47df73688e"/>
    <ds:schemaRef ds:uri="25c45f88-3d61-408a-8b3b-07ce035ac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PowerPoint_UGent_EN_WE</Template>
  <TotalTime>0</TotalTime>
  <Words>552</Words>
  <Application>Microsoft Office PowerPoint</Application>
  <PresentationFormat>Custom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Kantoorthema</vt:lpstr>
      <vt:lpstr>PowerPoint Presentation</vt:lpstr>
      <vt:lpstr>STMO Project: Interway</vt:lpstr>
      <vt:lpstr>Problem Context</vt:lpstr>
      <vt:lpstr>Getting to Serbia</vt:lpstr>
      <vt:lpstr>Interrail: Unlimited EU train travel</vt:lpstr>
      <vt:lpstr>Problem Definition</vt:lpstr>
      <vt:lpstr>InterWay: a graph problem</vt:lpstr>
      <vt:lpstr>DEMO!</vt:lpstr>
      <vt:lpstr>Approach 1 Brute force search</vt:lpstr>
      <vt:lpstr>InterWay: the brute force approach</vt:lpstr>
      <vt:lpstr>InterWay: the brute force approach</vt:lpstr>
      <vt:lpstr>Approach 2 Simulated annealing</vt:lpstr>
      <vt:lpstr>InterWay: the simulated annealing approach</vt:lpstr>
      <vt:lpstr>InterWay: the simulated annealing approach</vt:lpstr>
      <vt:lpstr>Robbe Claeys &amp; Jovana Filipovic            www.ugent.be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Robbe Claeys</dc:creator>
  <cp:keywords/>
  <dc:description/>
  <cp:lastModifiedBy>Robbe Claeys</cp:lastModifiedBy>
  <cp:revision>3</cp:revision>
  <dcterms:created xsi:type="dcterms:W3CDTF">2024-06-14T16:28:47Z</dcterms:created>
  <dcterms:modified xsi:type="dcterms:W3CDTF">2024-06-15T11:04:18Z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0x010100634CDDE6FDD39540B59C06E78D3E63EA</vt:lpwstr>
  </property>
</Properties>
</file>